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1" r:id="rId4"/>
    <p:sldId id="273" r:id="rId5"/>
    <p:sldId id="274" r:id="rId6"/>
    <p:sldId id="275" r:id="rId7"/>
    <p:sldId id="266" r:id="rId8"/>
    <p:sldId id="268" r:id="rId9"/>
    <p:sldId id="277" r:id="rId10"/>
    <p:sldId id="269" r:id="rId11"/>
    <p:sldId id="270" r:id="rId12"/>
    <p:sldId id="276" r:id="rId13"/>
    <p:sldId id="260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BF5"/>
    <a:srgbClr val="689993"/>
    <a:srgbClr val="87AD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6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7E28-EB2D-4EB7-B940-9B55E02EAE48}" type="datetimeFigureOut">
              <a:rPr lang="zh-CN" altLang="en-US" smtClean="0"/>
              <a:t>2019/1/3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1918-5FE4-4D8E-A47B-24B96BC6A8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535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7E28-EB2D-4EB7-B940-9B55E02EAE48}" type="datetimeFigureOut">
              <a:rPr lang="zh-CN" altLang="en-US" smtClean="0"/>
              <a:t>2019/1/3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1918-5FE4-4D8E-A47B-24B96BC6A8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384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7E28-EB2D-4EB7-B940-9B55E02EAE48}" type="datetimeFigureOut">
              <a:rPr lang="zh-CN" altLang="en-US" smtClean="0"/>
              <a:t>2019/1/3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1918-5FE4-4D8E-A47B-24B96BC6A8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275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7E28-EB2D-4EB7-B940-9B55E02EAE48}" type="datetimeFigureOut">
              <a:rPr lang="zh-CN" altLang="en-US" smtClean="0"/>
              <a:t>2019/1/3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1918-5FE4-4D8E-A47B-24B96BC6A8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947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7E28-EB2D-4EB7-B940-9B55E02EAE48}" type="datetimeFigureOut">
              <a:rPr lang="zh-CN" altLang="en-US" smtClean="0"/>
              <a:t>2019/1/3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1918-5FE4-4D8E-A47B-24B96BC6A8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79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7E28-EB2D-4EB7-B940-9B55E02EAE48}" type="datetimeFigureOut">
              <a:rPr lang="zh-CN" altLang="en-US" smtClean="0"/>
              <a:t>2019/1/3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1918-5FE4-4D8E-A47B-24B96BC6A8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822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7E28-EB2D-4EB7-B940-9B55E02EAE48}" type="datetimeFigureOut">
              <a:rPr lang="zh-CN" altLang="en-US" smtClean="0"/>
              <a:t>2019/1/3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1918-5FE4-4D8E-A47B-24B96BC6A8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92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7E28-EB2D-4EB7-B940-9B55E02EAE48}" type="datetimeFigureOut">
              <a:rPr lang="zh-CN" altLang="en-US" smtClean="0"/>
              <a:t>2019/1/3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1918-5FE4-4D8E-A47B-24B96BC6A8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264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7E28-EB2D-4EB7-B940-9B55E02EAE48}" type="datetimeFigureOut">
              <a:rPr lang="zh-CN" altLang="en-US" smtClean="0"/>
              <a:t>2019/1/3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1918-5FE4-4D8E-A47B-24B96BC6A8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664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7E28-EB2D-4EB7-B940-9B55E02EAE48}" type="datetimeFigureOut">
              <a:rPr lang="zh-CN" altLang="en-US" smtClean="0"/>
              <a:t>2019/1/3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1918-5FE4-4D8E-A47B-24B96BC6A8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656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D7E28-EB2D-4EB7-B940-9B55E02EAE48}" type="datetimeFigureOut">
              <a:rPr lang="zh-CN" altLang="en-US" smtClean="0"/>
              <a:t>2019/1/3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1918-5FE4-4D8E-A47B-24B96BC6A8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981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D7E28-EB2D-4EB7-B940-9B55E02EAE48}" type="datetimeFigureOut">
              <a:rPr lang="zh-CN" altLang="en-US" smtClean="0"/>
              <a:t>2019/1/3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1918-5FE4-4D8E-A47B-24B96BC6A8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87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C++</a:t>
            </a:r>
            <a:r>
              <a:rPr lang="zh-CN" altLang="en-US" dirty="0" smtClean="0"/>
              <a:t>趣味编程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5757062" y="4169664"/>
            <a:ext cx="34644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/>
              <a:t>——</a:t>
            </a:r>
            <a:r>
              <a:rPr lang="zh-CN" altLang="en-US" sz="4400" dirty="0" smtClean="0"/>
              <a:t>水仙花数</a:t>
            </a:r>
            <a:endParaRPr lang="zh-CN" altLang="en-US" sz="44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95" y="5003071"/>
            <a:ext cx="1318214" cy="148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62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23125" y="498678"/>
            <a:ext cx="7338475" cy="1325563"/>
          </a:xfrm>
        </p:spPr>
        <p:txBody>
          <a:bodyPr/>
          <a:lstStyle/>
          <a:p>
            <a:r>
              <a:rPr lang="zh-CN" altLang="en-US" dirty="0" smtClean="0"/>
              <a:t>试一试：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9455" y="186995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                   </a:t>
            </a: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</a:t>
            </a:r>
            <a:r>
              <a:rPr lang="zh-CN" altLang="en-US" sz="3200" dirty="0" smtClean="0"/>
              <a:t>“消消乐”是一款益智类游戏，游戏规则是找出三张及以上相同的连在一起的牌就可以消除。请补充程序，找出三位数中可以玩“消消乐”的数，即个位、十位、百位上的数字相同。如</a:t>
            </a:r>
            <a:r>
              <a:rPr lang="en-US" altLang="zh-CN" sz="3200" dirty="0" smtClean="0"/>
              <a:t>333</a:t>
            </a:r>
            <a:r>
              <a:rPr lang="zh-CN" altLang="en-US" sz="3200" dirty="0" smtClean="0"/>
              <a:t>可以消除，</a:t>
            </a:r>
            <a:r>
              <a:rPr lang="en-US" altLang="zh-CN" sz="3200" dirty="0" smtClean="0"/>
              <a:t>223</a:t>
            </a:r>
            <a:r>
              <a:rPr lang="zh-CN" altLang="en-US" sz="3200" dirty="0" smtClean="0"/>
              <a:t>无法消除。</a:t>
            </a:r>
            <a:endParaRPr lang="zh-CN" altLang="en-US" sz="3200" dirty="0"/>
          </a:p>
        </p:txBody>
      </p:sp>
      <p:pic>
        <p:nvPicPr>
          <p:cNvPr id="1026" name="Picture 2" descr="https://timgsa.baidu.com/timg?image&amp;quality=80&amp;size=b9999_10000&amp;sec=1546449575661&amp;di=eb76c67eb037ff4c3e9ac43b4ac54b70&amp;imgtype=0&amp;src=http%3A%2F%2Fimg.25pp.com%2Fuploadfile%2Fapp%2Ficon%2F20160601%2F146475316814934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670" y="632231"/>
            <a:ext cx="1058455" cy="105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28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6423" y="102412"/>
            <a:ext cx="9787736" cy="834810"/>
          </a:xfrm>
        </p:spPr>
        <p:txBody>
          <a:bodyPr>
            <a:normAutofit/>
          </a:bodyPr>
          <a:lstStyle/>
          <a:p>
            <a:r>
              <a:rPr lang="zh-CN" altLang="en-US" sz="3600" dirty="0" smtClean="0"/>
              <a:t>补充程序</a:t>
            </a:r>
            <a:r>
              <a:rPr lang="zh-CN" altLang="en-US" sz="3600" dirty="0" smtClean="0"/>
              <a:t>：输出</a:t>
            </a:r>
            <a:r>
              <a:rPr lang="zh-CN" altLang="en-US" sz="3600" dirty="0" smtClean="0"/>
              <a:t>“消消乐”数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1566" y="937222"/>
            <a:ext cx="6060016" cy="5777611"/>
          </a:xfrm>
          <a:ln w="28575">
            <a:solidFill>
              <a:srgbClr val="689993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altLang="zh-CN" sz="2400" dirty="0"/>
              <a:t>#include&lt;</a:t>
            </a:r>
            <a:r>
              <a:rPr lang="en-US" altLang="zh-CN" sz="2400" dirty="0" err="1"/>
              <a:t>iostream</a:t>
            </a:r>
            <a:r>
              <a:rPr lang="en-US" altLang="zh-CN" sz="2400" dirty="0"/>
              <a:t>&gt;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zh-CN" sz="2400" dirty="0"/>
              <a:t>using namespace </a:t>
            </a:r>
            <a:r>
              <a:rPr lang="en-US" altLang="zh-CN" sz="2400" dirty="0" err="1"/>
              <a:t>std</a:t>
            </a:r>
            <a:r>
              <a:rPr lang="en-US" altLang="zh-CN" sz="2400" dirty="0"/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zh-CN" sz="2400" dirty="0" err="1"/>
              <a:t>int</a:t>
            </a:r>
            <a:r>
              <a:rPr lang="en-US" altLang="zh-CN" sz="2400" dirty="0"/>
              <a:t> main()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zh-CN" sz="2400" dirty="0"/>
              <a:t>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zh-CN" sz="2400" dirty="0"/>
              <a:t>	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</a:t>
            </a:r>
            <a:r>
              <a:rPr lang="en-US" altLang="zh-CN" sz="2400" dirty="0" err="1"/>
              <a:t>a,bai,shi,ge</a:t>
            </a:r>
            <a:r>
              <a:rPr lang="en-US" altLang="zh-CN" sz="2400" dirty="0"/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zh-CN" sz="2400" dirty="0"/>
              <a:t>	</a:t>
            </a:r>
            <a:r>
              <a:rPr lang="en-US" altLang="zh-CN" sz="2400" dirty="0" smtClean="0"/>
              <a:t>for(</a:t>
            </a:r>
            <a:r>
              <a:rPr lang="en-US" altLang="zh-CN" sz="2400" u="sng" dirty="0" smtClean="0">
                <a:solidFill>
                  <a:srgbClr val="FF0000"/>
                </a:solidFill>
              </a:rPr>
              <a:t>                          </a:t>
            </a:r>
            <a:r>
              <a:rPr lang="en-US" altLang="zh-CN" sz="2400" dirty="0" smtClean="0"/>
              <a:t> ) </a:t>
            </a:r>
            <a:endParaRPr lang="en-US" altLang="zh-CN" sz="24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zh-CN" sz="2400" dirty="0"/>
              <a:t>	{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zh-CN" sz="2400" dirty="0"/>
              <a:t>	</a:t>
            </a:r>
            <a:r>
              <a:rPr lang="en-US" altLang="zh-CN" sz="2400" dirty="0" smtClean="0"/>
              <a:t>    </a:t>
            </a:r>
            <a:r>
              <a:rPr lang="en-US" altLang="zh-CN" sz="2400" dirty="0" err="1" smtClean="0"/>
              <a:t>bai</a:t>
            </a:r>
            <a:r>
              <a:rPr lang="en-US" altLang="zh-CN" sz="2400" dirty="0" smtClean="0"/>
              <a:t>=a/100</a:t>
            </a:r>
            <a:r>
              <a:rPr lang="en-US" altLang="zh-CN" sz="2400" dirty="0"/>
              <a:t>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zh-CN" sz="2400" dirty="0"/>
              <a:t>	    </a:t>
            </a:r>
            <a:r>
              <a:rPr lang="en-US" altLang="zh-CN" sz="2400" dirty="0" err="1"/>
              <a:t>shi</a:t>
            </a:r>
            <a:r>
              <a:rPr lang="en-US" altLang="zh-CN" sz="2400" dirty="0"/>
              <a:t>=a/10%10;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zh-CN" sz="2400" dirty="0"/>
              <a:t>	    </a:t>
            </a:r>
            <a:r>
              <a:rPr lang="en-US" altLang="zh-CN" sz="2400" dirty="0" err="1"/>
              <a:t>ge</a:t>
            </a:r>
            <a:r>
              <a:rPr lang="en-US" altLang="zh-CN" sz="2400" dirty="0"/>
              <a:t>=a%10;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zh-CN" sz="2400" dirty="0"/>
              <a:t>	    if </a:t>
            </a:r>
            <a:r>
              <a:rPr lang="en-US" altLang="zh-CN" sz="2400" dirty="0" smtClean="0"/>
              <a:t>( </a:t>
            </a:r>
            <a:r>
              <a:rPr lang="en-US" altLang="zh-CN" sz="2400" u="sng" dirty="0" smtClean="0">
                <a:solidFill>
                  <a:srgbClr val="FF0000"/>
                </a:solidFill>
              </a:rPr>
              <a:t>           </a:t>
            </a:r>
            <a:r>
              <a:rPr lang="en-US" altLang="zh-CN" sz="2400" dirty="0" smtClean="0"/>
              <a:t>&amp;&amp; </a:t>
            </a:r>
            <a:r>
              <a:rPr lang="en-US" altLang="zh-CN" sz="2400" dirty="0" smtClean="0">
                <a:solidFill>
                  <a:srgbClr val="FF0000"/>
                </a:solidFill>
              </a:rPr>
              <a:t> </a:t>
            </a:r>
            <a:r>
              <a:rPr lang="en-US" altLang="zh-CN" sz="2400" u="sng" dirty="0" smtClean="0">
                <a:solidFill>
                  <a:srgbClr val="FF0000"/>
                </a:solidFill>
              </a:rPr>
              <a:t>           </a:t>
            </a:r>
            <a:r>
              <a:rPr lang="en-US" altLang="zh-CN" sz="2400" dirty="0" smtClean="0"/>
              <a:t> ) </a:t>
            </a:r>
            <a:endParaRPr lang="en-US" altLang="zh-CN" sz="24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zh-CN" sz="2400" dirty="0"/>
              <a:t>	       </a:t>
            </a:r>
            <a:r>
              <a:rPr lang="en-US" altLang="zh-CN" sz="2400" dirty="0" err="1"/>
              <a:t>cout</a:t>
            </a:r>
            <a:r>
              <a:rPr lang="en-US" altLang="zh-CN" sz="2400" dirty="0"/>
              <a:t>&lt;&lt;a</a:t>
            </a:r>
            <a:r>
              <a:rPr lang="en-US" altLang="zh-CN" sz="2400" dirty="0" smtClean="0"/>
              <a:t>&lt;&lt;“</a:t>
            </a:r>
            <a:r>
              <a:rPr lang="zh-CN" altLang="en-US" sz="2400" dirty="0" smtClean="0"/>
              <a:t>是消消乐数</a:t>
            </a:r>
            <a:r>
              <a:rPr lang="en-US" altLang="zh-CN" sz="2400" dirty="0" smtClean="0"/>
              <a:t> “&lt;&lt;</a:t>
            </a:r>
            <a:r>
              <a:rPr lang="en-US" altLang="zh-CN" sz="2400" dirty="0" err="1" smtClean="0"/>
              <a:t>endl</a:t>
            </a:r>
            <a:r>
              <a:rPr lang="en-US" altLang="zh-CN" sz="2400" dirty="0" smtClean="0"/>
              <a:t>;</a:t>
            </a:r>
            <a:endParaRPr lang="en-US" altLang="zh-CN" sz="24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zh-CN" sz="2400" dirty="0"/>
              <a:t>	}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zh-CN" sz="2400" dirty="0"/>
              <a:t>	return 0;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zh-CN" sz="2400" dirty="0"/>
              <a:t>}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5439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课堂小结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359635"/>
            <a:ext cx="10515600" cy="2088007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再次体验了程序中的条件判断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初步体验</a:t>
            </a:r>
            <a:r>
              <a:rPr lang="zh-CN" altLang="en-US" dirty="0" smtClean="0"/>
              <a:t>了用</a:t>
            </a:r>
            <a:r>
              <a:rPr lang="en-US" altLang="zh-CN" dirty="0" smtClean="0"/>
              <a:t>for</a:t>
            </a:r>
            <a:r>
              <a:rPr lang="zh-CN" altLang="en-US" dirty="0" smtClean="0"/>
              <a:t>语句实现程序</a:t>
            </a:r>
            <a:r>
              <a:rPr lang="zh-CN" altLang="en-US" dirty="0" smtClean="0"/>
              <a:t>的重复执行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45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知识拓展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 smtClean="0"/>
              <a:t>        像</a:t>
            </a:r>
            <a:r>
              <a:rPr lang="zh-CN" altLang="en-US" dirty="0"/>
              <a:t>水仙花数这样，对于一个</a:t>
            </a:r>
            <a:r>
              <a:rPr lang="en-US" altLang="zh-CN" dirty="0"/>
              <a:t>n</a:t>
            </a:r>
            <a:r>
              <a:rPr lang="zh-CN" altLang="en-US" dirty="0"/>
              <a:t>位数，如果它的每个位上的</a:t>
            </a:r>
            <a:r>
              <a:rPr lang="en-US" altLang="zh-CN" dirty="0"/>
              <a:t>n</a:t>
            </a:r>
            <a:r>
              <a:rPr lang="zh-CN" altLang="en-US" dirty="0"/>
              <a:t>次方之和等于它本身，我们就叫它自幂数，当</a:t>
            </a:r>
            <a:r>
              <a:rPr lang="en-US" altLang="zh-CN" dirty="0"/>
              <a:t>n</a:t>
            </a:r>
            <a:r>
              <a:rPr lang="zh-CN" altLang="en-US" dirty="0"/>
              <a:t>等于</a:t>
            </a:r>
            <a:r>
              <a:rPr lang="en-US" altLang="zh-CN" dirty="0"/>
              <a:t>3</a:t>
            </a:r>
            <a:r>
              <a:rPr lang="zh-CN" altLang="en-US" dirty="0"/>
              <a:t>的时候，它叫水仙花数，当</a:t>
            </a:r>
            <a:r>
              <a:rPr lang="en-US" altLang="zh-CN" dirty="0"/>
              <a:t>n</a:t>
            </a:r>
            <a:r>
              <a:rPr lang="zh-CN" altLang="en-US" dirty="0"/>
              <a:t>等于</a:t>
            </a:r>
            <a:r>
              <a:rPr lang="en-US" altLang="zh-CN" dirty="0"/>
              <a:t>4</a:t>
            </a:r>
            <a:r>
              <a:rPr lang="zh-CN" altLang="en-US" dirty="0"/>
              <a:t>的时候，它叫四叶玫瑰数</a:t>
            </a:r>
            <a:r>
              <a:rPr lang="en-US" altLang="zh-CN" dirty="0"/>
              <a:t>…</a:t>
            </a:r>
            <a:r>
              <a:rPr lang="zh-CN" altLang="en-US" dirty="0"/>
              <a:t>，自己写程序，找出四叶玫瑰数吧！</a:t>
            </a:r>
          </a:p>
        </p:txBody>
      </p:sp>
    </p:spTree>
    <p:extLst>
      <p:ext uri="{BB962C8B-B14F-4D97-AF65-F5344CB8AC3E}">
        <p14:creationId xmlns:p14="http://schemas.microsoft.com/office/powerpoint/2010/main" val="347367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7670" y="365125"/>
            <a:ext cx="9876130" cy="1325563"/>
          </a:xfrm>
        </p:spPr>
        <p:txBody>
          <a:bodyPr/>
          <a:lstStyle/>
          <a:p>
            <a:r>
              <a:rPr lang="zh-CN" altLang="en-US" dirty="0" smtClean="0"/>
              <a:t>问题：</a:t>
            </a:r>
            <a:endParaRPr lang="zh-CN" altLang="en-US" dirty="0"/>
          </a:p>
        </p:txBody>
      </p:sp>
      <p:grpSp>
        <p:nvGrpSpPr>
          <p:cNvPr id="8" name="组合 7"/>
          <p:cNvGrpSpPr/>
          <p:nvPr/>
        </p:nvGrpSpPr>
        <p:grpSpPr>
          <a:xfrm>
            <a:off x="1050184" y="1925080"/>
            <a:ext cx="10076873" cy="1117600"/>
            <a:chOff x="166254" y="2733963"/>
            <a:chExt cx="10076873" cy="1117600"/>
          </a:xfrm>
        </p:grpSpPr>
        <p:sp>
          <p:nvSpPr>
            <p:cNvPr id="4" name="对角圆角矩形 3"/>
            <p:cNvSpPr/>
            <p:nvPr/>
          </p:nvSpPr>
          <p:spPr>
            <a:xfrm>
              <a:off x="166254" y="2733963"/>
              <a:ext cx="10076873" cy="1117600"/>
            </a:xfrm>
            <a:prstGeom prst="round2DiagRect">
              <a:avLst/>
            </a:prstGeom>
            <a:noFill/>
            <a:ln w="31750">
              <a:solidFill>
                <a:srgbClr val="6899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357746" y="2992582"/>
              <a:ext cx="751309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600" dirty="0"/>
                <a:t>试编写一程序，输出所有的水仙花数。</a:t>
              </a:r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20" y="1295901"/>
            <a:ext cx="1276927" cy="144236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050183" y="3449589"/>
            <a:ext cx="10076873" cy="2224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 smtClean="0"/>
              <a:t>        水仙花</a:t>
            </a:r>
            <a:r>
              <a:rPr lang="zh-CN" altLang="en-US" sz="3200" dirty="0"/>
              <a:t>数是一个三位数，它等于自己各个位数上数字的立方和。如</a:t>
            </a:r>
            <a:r>
              <a:rPr lang="en-US" altLang="zh-CN" sz="3200" dirty="0"/>
              <a:t>153</a:t>
            </a:r>
            <a:r>
              <a:rPr lang="zh-CN" altLang="en-US" sz="3200" dirty="0"/>
              <a:t>，它百位上的数字是</a:t>
            </a:r>
            <a:r>
              <a:rPr lang="en-US" altLang="zh-CN" sz="3200" dirty="0"/>
              <a:t>1</a:t>
            </a:r>
            <a:r>
              <a:rPr lang="zh-CN" altLang="en-US" sz="3200" dirty="0"/>
              <a:t>，十位上的数字是</a:t>
            </a:r>
            <a:r>
              <a:rPr lang="en-US" altLang="zh-CN" sz="3200" dirty="0"/>
              <a:t>5</a:t>
            </a:r>
            <a:r>
              <a:rPr lang="zh-CN" altLang="en-US" sz="3200" dirty="0"/>
              <a:t>，个位上的数字是</a:t>
            </a:r>
            <a:r>
              <a:rPr lang="en-US" altLang="zh-CN" sz="3200" dirty="0"/>
              <a:t>3</a:t>
            </a:r>
            <a:r>
              <a:rPr lang="zh-CN" altLang="en-US" sz="3200" dirty="0"/>
              <a:t>，</a:t>
            </a:r>
            <a:r>
              <a:rPr lang="en-US" altLang="zh-CN" sz="3200" dirty="0"/>
              <a:t>1^3 + 5^3+ 3^3 = 153</a:t>
            </a:r>
            <a:r>
              <a:rPr lang="zh-CN" altLang="en-US" sz="3200" dirty="0" smtClean="0"/>
              <a:t>。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2472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分析问题：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12" y="2731588"/>
            <a:ext cx="2609984" cy="82554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3643" y="2304757"/>
            <a:ext cx="2699420" cy="80792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8257" y="2481906"/>
            <a:ext cx="1971675" cy="657225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1924630" y="3642290"/>
            <a:ext cx="9991831" cy="840723"/>
            <a:chOff x="1924630" y="3642290"/>
            <a:chExt cx="9991831" cy="840723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24630" y="3903900"/>
              <a:ext cx="9867472" cy="579113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3160167" y="3642290"/>
              <a:ext cx="87562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/>
                <a:t>等于百位数字的立方</a:t>
              </a:r>
              <a:r>
                <a:rPr lang="en-US" altLang="zh-CN" sz="2800" dirty="0" smtClean="0"/>
                <a:t>+</a:t>
              </a:r>
              <a:r>
                <a:rPr lang="zh-CN" altLang="en-US" sz="2800" dirty="0" smtClean="0"/>
                <a:t>十位数字的立方</a:t>
              </a:r>
              <a:r>
                <a:rPr lang="en-US" altLang="zh-CN" sz="2800" dirty="0" smtClean="0"/>
                <a:t>+</a:t>
              </a:r>
              <a:r>
                <a:rPr lang="zh-CN" altLang="en-US" sz="2800" dirty="0" smtClean="0"/>
                <a:t>个位数字的立方</a:t>
              </a:r>
              <a:endParaRPr lang="zh-CN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4983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1575" y="2249769"/>
            <a:ext cx="4442697" cy="102875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3089" y="3280080"/>
            <a:ext cx="5686940" cy="94398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0575" y="4189109"/>
            <a:ext cx="2938896" cy="899214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31673" y="1852154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/>
              <a:t>解决问题：</a:t>
            </a:r>
            <a:endParaRPr lang="zh-CN" altLang="en-US" sz="36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24663" y="1470168"/>
            <a:ext cx="4919077" cy="77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6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577900" y="636589"/>
            <a:ext cx="104438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/>
              <a:t>任务一：判断某数是否水仙花数，是，则输出</a:t>
            </a:r>
            <a:endParaRPr lang="zh-CN" altLang="en-US" sz="4000" dirty="0"/>
          </a:p>
        </p:txBody>
      </p:sp>
      <p:sp>
        <p:nvSpPr>
          <p:cNvPr id="17" name="文本框 16"/>
          <p:cNvSpPr txBox="1"/>
          <p:nvPr/>
        </p:nvSpPr>
        <p:spPr>
          <a:xfrm>
            <a:off x="6233603" y="1641114"/>
            <a:ext cx="5525108" cy="4893647"/>
          </a:xfrm>
          <a:prstGeom prst="rect">
            <a:avLst/>
          </a:prstGeom>
          <a:noFill/>
          <a:ln w="28575">
            <a:solidFill>
              <a:srgbClr val="87ADA7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#include&lt;</a:t>
            </a:r>
            <a:r>
              <a:rPr lang="en-US" altLang="zh-CN" sz="2400" dirty="0" err="1"/>
              <a:t>iostream</a:t>
            </a:r>
            <a:r>
              <a:rPr lang="en-US" altLang="zh-CN" sz="2400" dirty="0"/>
              <a:t>&gt; </a:t>
            </a:r>
          </a:p>
          <a:p>
            <a:r>
              <a:rPr lang="en-US" altLang="zh-CN" sz="2400" dirty="0"/>
              <a:t>using namespace </a:t>
            </a:r>
            <a:r>
              <a:rPr lang="en-US" altLang="zh-CN" sz="2400" dirty="0" err="1"/>
              <a:t>std</a:t>
            </a:r>
            <a:r>
              <a:rPr lang="en-US" altLang="zh-CN" sz="2400" dirty="0"/>
              <a:t>;</a:t>
            </a:r>
          </a:p>
          <a:p>
            <a:r>
              <a:rPr lang="en-US" altLang="zh-CN" sz="2400" dirty="0" err="1"/>
              <a:t>int</a:t>
            </a:r>
            <a:r>
              <a:rPr lang="en-US" altLang="zh-CN" sz="2400" dirty="0"/>
              <a:t> main()</a:t>
            </a:r>
          </a:p>
          <a:p>
            <a:r>
              <a:rPr lang="en-US" altLang="zh-CN" sz="2400" dirty="0"/>
              <a:t>{</a:t>
            </a:r>
          </a:p>
          <a:p>
            <a:r>
              <a:rPr lang="en-US" altLang="zh-CN" sz="2400" dirty="0"/>
              <a:t>	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</a:t>
            </a:r>
            <a:r>
              <a:rPr lang="en-US" altLang="zh-CN" sz="2400" dirty="0" err="1" smtClean="0"/>
              <a:t>a,bai,shi,ge</a:t>
            </a:r>
            <a:r>
              <a:rPr lang="en-US" altLang="zh-CN" sz="2400" dirty="0" smtClean="0"/>
              <a:t>;</a:t>
            </a:r>
          </a:p>
          <a:p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</a:rPr>
              <a:t>            a=</a:t>
            </a:r>
            <a:r>
              <a:rPr lang="en-US" altLang="zh-CN" sz="2400" u="sng" dirty="0" smtClean="0">
                <a:solidFill>
                  <a:srgbClr val="FF0000"/>
                </a:solidFill>
              </a:rPr>
              <a:t>      </a:t>
            </a:r>
            <a:r>
              <a:rPr lang="en-US" altLang="zh-CN" sz="2400" dirty="0" smtClean="0">
                <a:solidFill>
                  <a:srgbClr val="FF0000"/>
                </a:solidFill>
              </a:rPr>
              <a:t>;</a:t>
            </a:r>
            <a:endParaRPr lang="en-US" altLang="zh-CN" sz="2400" dirty="0">
              <a:solidFill>
                <a:srgbClr val="FF0000"/>
              </a:solidFill>
            </a:endParaRPr>
          </a:p>
          <a:p>
            <a:r>
              <a:rPr lang="en-US" altLang="zh-CN" sz="2400" dirty="0">
                <a:solidFill>
                  <a:srgbClr val="FF0000"/>
                </a:solidFill>
              </a:rPr>
              <a:t>	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bai</a:t>
            </a:r>
            <a:r>
              <a:rPr lang="en-US" altLang="zh-CN" sz="2400" dirty="0" smtClean="0">
                <a:solidFill>
                  <a:srgbClr val="FF0000"/>
                </a:solidFill>
              </a:rPr>
              <a:t>= a/100;</a:t>
            </a:r>
            <a:endParaRPr lang="en-US" altLang="zh-CN" sz="2400" dirty="0">
              <a:solidFill>
                <a:srgbClr val="FF0000"/>
              </a:solidFill>
            </a:endParaRPr>
          </a:p>
          <a:p>
            <a:r>
              <a:rPr lang="en-US" altLang="zh-CN" sz="2400" dirty="0">
                <a:solidFill>
                  <a:srgbClr val="FF0000"/>
                </a:solidFill>
              </a:rPr>
              <a:t>	</a:t>
            </a:r>
            <a:r>
              <a:rPr lang="en-US" altLang="zh-CN" sz="2400" dirty="0" err="1">
                <a:solidFill>
                  <a:srgbClr val="FF0000"/>
                </a:solidFill>
              </a:rPr>
              <a:t>shi</a:t>
            </a:r>
            <a:r>
              <a:rPr lang="en-US" altLang="zh-CN" sz="2400" dirty="0">
                <a:solidFill>
                  <a:srgbClr val="FF0000"/>
                </a:solidFill>
              </a:rPr>
              <a:t>=a/10%10;</a:t>
            </a:r>
          </a:p>
          <a:p>
            <a:r>
              <a:rPr lang="en-US" altLang="zh-CN" sz="2400" dirty="0">
                <a:solidFill>
                  <a:srgbClr val="FF0000"/>
                </a:solidFill>
              </a:rPr>
              <a:t>	</a:t>
            </a:r>
            <a:r>
              <a:rPr lang="en-US" altLang="zh-CN" sz="2400" dirty="0" err="1">
                <a:solidFill>
                  <a:srgbClr val="FF0000"/>
                </a:solidFill>
              </a:rPr>
              <a:t>ge</a:t>
            </a:r>
            <a:r>
              <a:rPr lang="en-US" altLang="zh-CN" sz="2400" dirty="0">
                <a:solidFill>
                  <a:srgbClr val="FF0000"/>
                </a:solidFill>
              </a:rPr>
              <a:t>=a%10;</a:t>
            </a:r>
          </a:p>
          <a:p>
            <a:r>
              <a:rPr lang="en-US" altLang="zh-CN" sz="2400" dirty="0">
                <a:solidFill>
                  <a:srgbClr val="FF0000"/>
                </a:solidFill>
              </a:rPr>
              <a:t>	if </a:t>
            </a:r>
            <a:r>
              <a:rPr lang="en-US" altLang="zh-CN" sz="2400" dirty="0" smtClean="0">
                <a:solidFill>
                  <a:srgbClr val="FF0000"/>
                </a:solidFill>
              </a:rPr>
              <a:t>(</a:t>
            </a:r>
            <a:r>
              <a:rPr lang="en-US" altLang="zh-CN" sz="2400" u="sng" dirty="0" smtClean="0">
                <a:solidFill>
                  <a:srgbClr val="FF0000"/>
                </a:solidFill>
              </a:rPr>
              <a:t>                                      </a:t>
            </a:r>
            <a:r>
              <a:rPr lang="en-US" altLang="zh-CN" sz="2400" dirty="0" smtClean="0">
                <a:solidFill>
                  <a:srgbClr val="FF0000"/>
                </a:solidFill>
              </a:rPr>
              <a:t> ) </a:t>
            </a:r>
            <a:endParaRPr lang="en-US" altLang="zh-CN" sz="2400" dirty="0">
              <a:solidFill>
                <a:srgbClr val="FF0000"/>
              </a:solidFill>
            </a:endParaRPr>
          </a:p>
          <a:p>
            <a:r>
              <a:rPr lang="en-US" altLang="zh-CN" sz="2400" dirty="0">
                <a:solidFill>
                  <a:srgbClr val="FF0000"/>
                </a:solidFill>
              </a:rPr>
              <a:t>	   </a:t>
            </a:r>
            <a:r>
              <a:rPr lang="en-US" altLang="zh-CN" sz="2400" dirty="0" err="1">
                <a:solidFill>
                  <a:srgbClr val="FF0000"/>
                </a:solidFill>
              </a:rPr>
              <a:t>cout</a:t>
            </a:r>
            <a:r>
              <a:rPr lang="en-US" altLang="zh-CN" sz="2400" dirty="0" smtClean="0">
                <a:solidFill>
                  <a:srgbClr val="FF0000"/>
                </a:solidFill>
              </a:rPr>
              <a:t>&lt;&lt;</a:t>
            </a:r>
            <a:r>
              <a:rPr lang="en-US" altLang="zh-CN" sz="2400" u="sng" dirty="0" smtClean="0">
                <a:solidFill>
                  <a:srgbClr val="FF0000"/>
                </a:solidFill>
              </a:rPr>
              <a:t>     </a:t>
            </a:r>
            <a:r>
              <a:rPr lang="en-US" altLang="zh-CN" sz="2400" dirty="0" smtClean="0">
                <a:solidFill>
                  <a:srgbClr val="FF0000"/>
                </a:solidFill>
              </a:rPr>
              <a:t>&lt;&lt;"</a:t>
            </a:r>
            <a:r>
              <a:rPr lang="zh-CN" altLang="en-US" sz="2400" dirty="0">
                <a:solidFill>
                  <a:srgbClr val="FF0000"/>
                </a:solidFill>
              </a:rPr>
              <a:t>是水仙花数</a:t>
            </a:r>
            <a:r>
              <a:rPr lang="en-US" altLang="zh-CN" sz="2400" dirty="0">
                <a:solidFill>
                  <a:srgbClr val="FF0000"/>
                </a:solidFill>
              </a:rPr>
              <a:t>"&lt;&lt;</a:t>
            </a:r>
            <a:r>
              <a:rPr lang="en-US" altLang="zh-CN" sz="2400" dirty="0" err="1">
                <a:solidFill>
                  <a:srgbClr val="FF0000"/>
                </a:solidFill>
              </a:rPr>
              <a:t>endl</a:t>
            </a:r>
            <a:r>
              <a:rPr lang="en-US" altLang="zh-CN" sz="2400" dirty="0">
                <a:solidFill>
                  <a:srgbClr val="FF0000"/>
                </a:solidFill>
              </a:rPr>
              <a:t>;</a:t>
            </a:r>
          </a:p>
          <a:p>
            <a:r>
              <a:rPr lang="en-US" altLang="zh-CN" sz="2400" dirty="0"/>
              <a:t>	return 0; </a:t>
            </a:r>
          </a:p>
          <a:p>
            <a:r>
              <a:rPr lang="en-US" altLang="zh-CN" sz="2400" dirty="0"/>
              <a:t>}</a:t>
            </a:r>
            <a:endParaRPr lang="zh-CN" altLang="en-US" sz="24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797" y="1967175"/>
            <a:ext cx="3906039" cy="648087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895212" y="2615262"/>
            <a:ext cx="2642321" cy="1023865"/>
            <a:chOff x="1329315" y="2615262"/>
            <a:chExt cx="3057525" cy="1256361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29315" y="2615262"/>
              <a:ext cx="352425" cy="895350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81740" y="3004848"/>
              <a:ext cx="2705100" cy="866775"/>
            </a:xfrm>
            <a:prstGeom prst="rect">
              <a:avLst/>
            </a:prstGeom>
          </p:spPr>
        </p:pic>
      </p:grpSp>
      <p:grpSp>
        <p:nvGrpSpPr>
          <p:cNvPr id="11" name="组合 10"/>
          <p:cNvGrpSpPr/>
          <p:nvPr/>
        </p:nvGrpSpPr>
        <p:grpSpPr>
          <a:xfrm>
            <a:off x="909405" y="3344923"/>
            <a:ext cx="5219311" cy="1086437"/>
            <a:chOff x="2640834" y="3956618"/>
            <a:chExt cx="6724939" cy="1405804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40834" y="3956618"/>
              <a:ext cx="323850" cy="1009650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955448" y="4514697"/>
              <a:ext cx="6410325" cy="847725"/>
            </a:xfrm>
            <a:prstGeom prst="rect">
              <a:avLst/>
            </a:prstGeom>
          </p:spPr>
        </p:pic>
      </p:grpSp>
      <p:grpSp>
        <p:nvGrpSpPr>
          <p:cNvPr id="13" name="组合 12"/>
          <p:cNvGrpSpPr/>
          <p:nvPr/>
        </p:nvGrpSpPr>
        <p:grpSpPr>
          <a:xfrm>
            <a:off x="904448" y="4125203"/>
            <a:ext cx="2429930" cy="1158298"/>
            <a:chOff x="2640834" y="5187084"/>
            <a:chExt cx="2781589" cy="1457325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640834" y="5187084"/>
              <a:ext cx="323850" cy="1009650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955448" y="5749059"/>
              <a:ext cx="2466975" cy="895350"/>
            </a:xfrm>
            <a:prstGeom prst="rect">
              <a:avLst/>
            </a:prstGeom>
          </p:spPr>
        </p:pic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38927" y="5243787"/>
            <a:ext cx="3727113" cy="82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49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02213" y="1433623"/>
            <a:ext cx="10067636" cy="4832092"/>
          </a:xfrm>
          <a:prstGeom prst="rect">
            <a:avLst/>
          </a:prstGeom>
          <a:ln w="22225">
            <a:solidFill>
              <a:srgbClr val="87ADA7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800" dirty="0" smtClean="0"/>
              <a:t>……</a:t>
            </a:r>
          </a:p>
          <a:p>
            <a:r>
              <a:rPr lang="zh-CN" altLang="en-US" sz="2800" dirty="0" smtClean="0"/>
              <a:t>int </a:t>
            </a:r>
            <a:r>
              <a:rPr lang="zh-CN" altLang="en-US" sz="2800" dirty="0"/>
              <a:t>main()</a:t>
            </a:r>
          </a:p>
          <a:p>
            <a:r>
              <a:rPr lang="zh-CN" altLang="en-US" sz="2800" dirty="0"/>
              <a:t>{</a:t>
            </a:r>
          </a:p>
          <a:p>
            <a:r>
              <a:rPr lang="zh-CN" altLang="en-US" sz="2800" dirty="0"/>
              <a:t>	int a,bai,shi,ge</a:t>
            </a:r>
            <a:r>
              <a:rPr lang="zh-CN" altLang="en-US" sz="2800" dirty="0" smtClean="0"/>
              <a:t>;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        a=153</a:t>
            </a:r>
            <a:r>
              <a:rPr lang="zh-CN" altLang="en-US" sz="2800" dirty="0" smtClean="0"/>
              <a:t>；</a:t>
            </a:r>
            <a:endParaRPr lang="en-US" altLang="zh-CN" sz="2800" dirty="0" smtClean="0"/>
          </a:p>
          <a:p>
            <a:endParaRPr lang="zh-CN" altLang="en-US" sz="2800" dirty="0"/>
          </a:p>
          <a:p>
            <a:r>
              <a:rPr lang="zh-CN" altLang="en-US" sz="2800" dirty="0"/>
              <a:t> </a:t>
            </a:r>
            <a:r>
              <a:rPr lang="zh-CN" altLang="en-US" sz="2800" dirty="0" smtClean="0"/>
              <a:t>          判断</a:t>
            </a:r>
            <a:r>
              <a:rPr lang="en-US" altLang="zh-CN" sz="2800" dirty="0" smtClean="0"/>
              <a:t>a</a:t>
            </a:r>
            <a:r>
              <a:rPr lang="zh-CN" altLang="en-US" sz="2800" dirty="0" smtClean="0"/>
              <a:t>是否是水仙花数，是则输出    </a:t>
            </a:r>
            <a:r>
              <a:rPr lang="en-US" altLang="zh-CN" sz="2800" dirty="0" smtClean="0">
                <a:solidFill>
                  <a:srgbClr val="FF0000"/>
                </a:solidFill>
              </a:rPr>
              <a:t>//</a:t>
            </a:r>
            <a:r>
              <a:rPr lang="zh-CN" altLang="en-US" sz="2800" dirty="0" smtClean="0">
                <a:solidFill>
                  <a:srgbClr val="FF0000"/>
                </a:solidFill>
              </a:rPr>
              <a:t>任务一已解决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endParaRPr lang="en-US" altLang="zh-CN" sz="2800" dirty="0">
              <a:solidFill>
                <a:srgbClr val="FF0000"/>
              </a:solidFill>
            </a:endParaRPr>
          </a:p>
          <a:p>
            <a:r>
              <a:rPr lang="zh-CN" altLang="en-US" sz="2800" dirty="0"/>
              <a:t>	</a:t>
            </a:r>
            <a:r>
              <a:rPr lang="zh-CN" altLang="en-US" sz="2800" dirty="0" smtClean="0"/>
              <a:t>return </a:t>
            </a:r>
            <a:r>
              <a:rPr lang="zh-CN" altLang="en-US" sz="2800" dirty="0"/>
              <a:t>0; </a:t>
            </a:r>
          </a:p>
          <a:p>
            <a:r>
              <a:rPr lang="zh-CN" altLang="en-US" sz="2800" dirty="0"/>
              <a:t>}</a:t>
            </a:r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554182" y="108060"/>
            <a:ext cx="118579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 smtClean="0"/>
              <a:t>任务二：列举</a:t>
            </a:r>
            <a:r>
              <a:rPr lang="en-US" altLang="zh-CN" sz="4000" dirty="0" smtClean="0"/>
              <a:t>100~999</a:t>
            </a:r>
            <a:r>
              <a:rPr lang="zh-CN" altLang="en-US" sz="4000" dirty="0" smtClean="0"/>
              <a:t>的数，输出所有水仙花数</a:t>
            </a:r>
            <a:endParaRPr lang="zh-CN" altLang="en-US" sz="4000" dirty="0"/>
          </a:p>
        </p:txBody>
      </p:sp>
      <p:sp>
        <p:nvSpPr>
          <p:cNvPr id="12" name="线形标注 2 11"/>
          <p:cNvSpPr/>
          <p:nvPr/>
        </p:nvSpPr>
        <p:spPr>
          <a:xfrm>
            <a:off x="4166797" y="2942066"/>
            <a:ext cx="7671564" cy="1080655"/>
          </a:xfrm>
          <a:prstGeom prst="borderCallout2">
            <a:avLst>
              <a:gd name="adj1" fmla="val 55900"/>
              <a:gd name="adj2" fmla="val -526"/>
              <a:gd name="adj3" fmla="val 43516"/>
              <a:gd name="adj4" fmla="val -5704"/>
              <a:gd name="adj5" fmla="val 82585"/>
              <a:gd name="adj6" fmla="val -22574"/>
            </a:avLst>
          </a:prstGeom>
          <a:solidFill>
            <a:srgbClr val="FEFBF5"/>
          </a:solidFill>
          <a:ln w="412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200" dirty="0" smtClean="0">
                <a:solidFill>
                  <a:srgbClr val="FF0000"/>
                </a:solidFill>
                <a:latin typeface="经典行书简" panose="02010609010101010101" pitchFamily="49" charset="-122"/>
                <a:ea typeface="经典行书简" panose="02010609010101010101" pitchFamily="49" charset="-122"/>
                <a:cs typeface="经典行书简" panose="02010609010101010101" pitchFamily="49" charset="-122"/>
              </a:rPr>
              <a:t>思考</a:t>
            </a:r>
            <a:r>
              <a:rPr lang="zh-CN" altLang="en-US" sz="2400" dirty="0">
                <a:solidFill>
                  <a:schemeClr val="tx1"/>
                </a:solidFill>
                <a:latin typeface="经典行书简" panose="02010609010101010101" pitchFamily="49" charset="-122"/>
                <a:ea typeface="经典行书简" panose="02010609010101010101" pitchFamily="49" charset="-122"/>
                <a:cs typeface="经典行书简" panose="02010609010101010101" pitchFamily="49" charset="-122"/>
              </a:rPr>
              <a:t>：怎么让</a:t>
            </a:r>
            <a:r>
              <a:rPr lang="en-US" altLang="zh-CN" sz="2400" dirty="0">
                <a:solidFill>
                  <a:schemeClr val="tx1"/>
                </a:solidFill>
                <a:latin typeface="经典行书简" panose="02010609010101010101" pitchFamily="49" charset="-122"/>
                <a:ea typeface="经典行书简" panose="02010609010101010101" pitchFamily="49" charset="-122"/>
                <a:cs typeface="经典行书简" panose="02010609010101010101" pitchFamily="49" charset="-122"/>
              </a:rPr>
              <a:t>a</a:t>
            </a:r>
            <a:r>
              <a:rPr lang="zh-CN" altLang="en-US" sz="2400" dirty="0">
                <a:solidFill>
                  <a:schemeClr val="tx1"/>
                </a:solidFill>
                <a:latin typeface="经典行书简" panose="02010609010101010101" pitchFamily="49" charset="-122"/>
                <a:ea typeface="经典行书简" panose="02010609010101010101" pitchFamily="49" charset="-122"/>
                <a:cs typeface="经典行书简" panose="02010609010101010101" pitchFamily="49" charset="-122"/>
              </a:rPr>
              <a:t>的值从</a:t>
            </a:r>
            <a:r>
              <a:rPr lang="en-US" altLang="zh-CN" sz="2400" dirty="0">
                <a:solidFill>
                  <a:schemeClr val="tx1"/>
                </a:solidFill>
                <a:latin typeface="经典行书简" panose="02010609010101010101" pitchFamily="49" charset="-122"/>
                <a:ea typeface="经典行书简" panose="02010609010101010101" pitchFamily="49" charset="-122"/>
                <a:cs typeface="经典行书简" panose="02010609010101010101" pitchFamily="49" charset="-122"/>
              </a:rPr>
              <a:t>100</a:t>
            </a:r>
            <a:r>
              <a:rPr lang="zh-CN" altLang="en-US" sz="2400" dirty="0">
                <a:solidFill>
                  <a:schemeClr val="tx1"/>
                </a:solidFill>
                <a:latin typeface="经典行书简" panose="02010609010101010101" pitchFamily="49" charset="-122"/>
                <a:ea typeface="经典行书简" panose="02010609010101010101" pitchFamily="49" charset="-122"/>
                <a:cs typeface="经典行书简" panose="02010609010101010101" pitchFamily="49" charset="-122"/>
              </a:rPr>
              <a:t>到</a:t>
            </a:r>
            <a:r>
              <a:rPr lang="en-US" altLang="zh-CN" sz="2400" dirty="0">
                <a:solidFill>
                  <a:schemeClr val="tx1"/>
                </a:solidFill>
                <a:latin typeface="经典行书简" panose="02010609010101010101" pitchFamily="49" charset="-122"/>
                <a:ea typeface="经典行书简" panose="02010609010101010101" pitchFamily="49" charset="-122"/>
                <a:cs typeface="经典行书简" panose="02010609010101010101" pitchFamily="49" charset="-122"/>
              </a:rPr>
              <a:t>101</a:t>
            </a:r>
            <a:r>
              <a:rPr lang="zh-CN" altLang="en-US" sz="2400" dirty="0">
                <a:solidFill>
                  <a:schemeClr val="tx1"/>
                </a:solidFill>
                <a:latin typeface="经典行书简" panose="02010609010101010101" pitchFamily="49" charset="-122"/>
                <a:ea typeface="经典行书简" panose="02010609010101010101" pitchFamily="49" charset="-122"/>
                <a:cs typeface="经典行书简" panose="02010609010101010101" pitchFamily="49" charset="-122"/>
              </a:rPr>
              <a:t>、</a:t>
            </a:r>
            <a:r>
              <a:rPr lang="en-US" altLang="zh-CN" sz="2400" dirty="0">
                <a:solidFill>
                  <a:schemeClr val="tx1"/>
                </a:solidFill>
                <a:latin typeface="经典行书简" panose="02010609010101010101" pitchFamily="49" charset="-122"/>
                <a:ea typeface="经典行书简" panose="02010609010101010101" pitchFamily="49" charset="-122"/>
                <a:cs typeface="经典行书简" panose="02010609010101010101" pitchFamily="49" charset="-122"/>
              </a:rPr>
              <a:t>102</a:t>
            </a:r>
            <a:r>
              <a:rPr lang="zh-CN" altLang="en-US" sz="2400" dirty="0">
                <a:solidFill>
                  <a:schemeClr val="tx1"/>
                </a:solidFill>
                <a:latin typeface="经典行书简" panose="02010609010101010101" pitchFamily="49" charset="-122"/>
                <a:ea typeface="经典行书简" panose="02010609010101010101" pitchFamily="49" charset="-122"/>
                <a:cs typeface="经典行书简" panose="02010609010101010101" pitchFamily="49" charset="-122"/>
              </a:rPr>
              <a:t>、</a:t>
            </a:r>
            <a:r>
              <a:rPr lang="en-US" altLang="zh-CN" sz="2400" dirty="0">
                <a:solidFill>
                  <a:schemeClr val="tx1"/>
                </a:solidFill>
                <a:latin typeface="经典行书简" panose="02010609010101010101" pitchFamily="49" charset="-122"/>
                <a:ea typeface="经典行书简" panose="02010609010101010101" pitchFamily="49" charset="-122"/>
                <a:cs typeface="经典行书简" panose="02010609010101010101" pitchFamily="49" charset="-122"/>
              </a:rPr>
              <a:t>……</a:t>
            </a:r>
            <a:r>
              <a:rPr lang="zh-CN" altLang="en-US" sz="2400" dirty="0">
                <a:solidFill>
                  <a:schemeClr val="tx1"/>
                </a:solidFill>
                <a:latin typeface="经典行书简" panose="02010609010101010101" pitchFamily="49" charset="-122"/>
                <a:ea typeface="经典行书简" panose="02010609010101010101" pitchFamily="49" charset="-122"/>
                <a:cs typeface="经典行书简" panose="02010609010101010101" pitchFamily="49" charset="-122"/>
              </a:rPr>
              <a:t>、</a:t>
            </a:r>
            <a:r>
              <a:rPr lang="en-US" altLang="zh-CN" sz="2400" dirty="0">
                <a:solidFill>
                  <a:schemeClr val="tx1"/>
                </a:solidFill>
                <a:latin typeface="经典行书简" panose="02010609010101010101" pitchFamily="49" charset="-122"/>
                <a:ea typeface="经典行书简" panose="02010609010101010101" pitchFamily="49" charset="-122"/>
                <a:cs typeface="经典行书简" panose="02010609010101010101" pitchFamily="49" charset="-122"/>
              </a:rPr>
              <a:t>999</a:t>
            </a:r>
          </a:p>
          <a:p>
            <a:r>
              <a:rPr lang="zh-CN" altLang="en-US" sz="2400" dirty="0">
                <a:solidFill>
                  <a:schemeClr val="tx1"/>
                </a:solidFill>
                <a:latin typeface="经典行书简" panose="02010609010101010101" pitchFamily="49" charset="-122"/>
                <a:ea typeface="经典行书简" panose="02010609010101010101" pitchFamily="49" charset="-122"/>
                <a:cs typeface="经典行书简" panose="02010609010101010101" pitchFamily="49" charset="-122"/>
              </a:rPr>
              <a:t>不断变化，并重复判断</a:t>
            </a:r>
            <a:r>
              <a:rPr lang="en-US" altLang="zh-CN" sz="2400" dirty="0">
                <a:solidFill>
                  <a:schemeClr val="tx1"/>
                </a:solidFill>
                <a:latin typeface="经典行书简" panose="02010609010101010101" pitchFamily="49" charset="-122"/>
                <a:ea typeface="经典行书简" panose="02010609010101010101" pitchFamily="49" charset="-122"/>
                <a:cs typeface="经典行书简" panose="02010609010101010101" pitchFamily="49" charset="-122"/>
              </a:rPr>
              <a:t>a</a:t>
            </a:r>
            <a:r>
              <a:rPr lang="zh-CN" altLang="en-US" sz="2400" dirty="0">
                <a:solidFill>
                  <a:schemeClr val="tx1"/>
                </a:solidFill>
                <a:latin typeface="经典行书简" panose="02010609010101010101" pitchFamily="49" charset="-122"/>
                <a:ea typeface="经典行书简" panose="02010609010101010101" pitchFamily="49" charset="-122"/>
                <a:cs typeface="经典行书简" panose="02010609010101010101" pitchFamily="49" charset="-122"/>
              </a:rPr>
              <a:t>是否水仙花数</a:t>
            </a:r>
          </a:p>
          <a:p>
            <a:endParaRPr lang="zh-CN" altLang="en-US" sz="2000" dirty="0">
              <a:solidFill>
                <a:schemeClr val="tx1"/>
              </a:solidFill>
              <a:latin typeface="经典行书简" panose="02010609010101010101" pitchFamily="49" charset="-122"/>
              <a:ea typeface="经典行书简" panose="02010609010101010101" pitchFamily="49" charset="-122"/>
              <a:cs typeface="经典行书简" panose="0201060901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2774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141" y="108060"/>
            <a:ext cx="11857939" cy="1325563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任务二：列举</a:t>
            </a:r>
            <a:r>
              <a:rPr lang="en-US" altLang="zh-CN" sz="4000" dirty="0" smtClean="0"/>
              <a:t>100~999</a:t>
            </a:r>
            <a:r>
              <a:rPr lang="zh-CN" altLang="en-US" sz="4000" dirty="0" smtClean="0"/>
              <a:t>的数，输出所有水仙花数</a:t>
            </a:r>
            <a:endParaRPr lang="zh-CN" altLang="en-US" sz="4000" dirty="0"/>
          </a:p>
        </p:txBody>
      </p:sp>
      <p:sp>
        <p:nvSpPr>
          <p:cNvPr id="10" name="矩形 9"/>
          <p:cNvSpPr/>
          <p:nvPr/>
        </p:nvSpPr>
        <p:spPr>
          <a:xfrm>
            <a:off x="942109" y="1469286"/>
            <a:ext cx="8885382" cy="4955203"/>
          </a:xfrm>
          <a:prstGeom prst="rect">
            <a:avLst/>
          </a:prstGeom>
          <a:ln w="28575">
            <a:solidFill>
              <a:srgbClr val="689993"/>
            </a:solidFill>
          </a:ln>
        </p:spPr>
        <p:txBody>
          <a:bodyPr wrap="square">
            <a:spAutoFit/>
          </a:bodyPr>
          <a:lstStyle/>
          <a:p>
            <a:r>
              <a:rPr lang="zh-CN" altLang="en-US" sz="2800" dirty="0"/>
              <a:t>#include&lt;iostream&gt; </a:t>
            </a:r>
          </a:p>
          <a:p>
            <a:r>
              <a:rPr lang="zh-CN" altLang="en-US" sz="2800" dirty="0"/>
              <a:t>using namespace std;</a:t>
            </a:r>
          </a:p>
          <a:p>
            <a:r>
              <a:rPr lang="zh-CN" altLang="en-US" sz="2800" dirty="0"/>
              <a:t>int main()</a:t>
            </a:r>
          </a:p>
          <a:p>
            <a:r>
              <a:rPr lang="zh-CN" altLang="en-US" sz="2800" dirty="0"/>
              <a:t>{</a:t>
            </a:r>
          </a:p>
          <a:p>
            <a:r>
              <a:rPr lang="zh-CN" altLang="en-US" sz="2800" dirty="0"/>
              <a:t>	int a,bai,shi,ge;</a:t>
            </a:r>
          </a:p>
          <a:p>
            <a:r>
              <a:rPr lang="zh-CN" altLang="en-US" sz="2800" dirty="0"/>
              <a:t>	</a:t>
            </a:r>
            <a:r>
              <a:rPr lang="zh-CN" altLang="en-US" sz="2800" b="1" dirty="0">
                <a:solidFill>
                  <a:srgbClr val="FF0000"/>
                </a:solidFill>
              </a:rPr>
              <a:t>for(a=100;a&lt;=999;a++) 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   </a:t>
            </a:r>
            <a:r>
              <a:rPr lang="zh-CN" altLang="en-US" sz="2800" b="1" dirty="0" smtClean="0"/>
              <a:t>     </a:t>
            </a:r>
            <a:r>
              <a:rPr lang="en-US" altLang="zh-CN" sz="2800" b="1" dirty="0" smtClean="0"/>
              <a:t>//</a:t>
            </a:r>
            <a:r>
              <a:rPr lang="zh-CN" altLang="en-US" sz="2800" b="1" dirty="0" smtClean="0"/>
              <a:t>列举</a:t>
            </a:r>
            <a:r>
              <a:rPr lang="en-US" altLang="zh-CN" sz="2800" b="1" dirty="0" smtClean="0"/>
              <a:t>100~999</a:t>
            </a:r>
            <a:r>
              <a:rPr lang="zh-CN" altLang="en-US" sz="2800" b="1" dirty="0" smtClean="0"/>
              <a:t>的数</a:t>
            </a:r>
            <a:endParaRPr lang="zh-CN" altLang="en-US" sz="2800" b="1" dirty="0"/>
          </a:p>
          <a:p>
            <a:r>
              <a:rPr lang="zh-CN" altLang="en-US" sz="2800" dirty="0"/>
              <a:t>	</a:t>
            </a:r>
            <a:r>
              <a:rPr lang="zh-CN" altLang="en-US" sz="2800" dirty="0">
                <a:solidFill>
                  <a:srgbClr val="FF0000"/>
                </a:solidFill>
              </a:rPr>
              <a:t>{</a:t>
            </a:r>
          </a:p>
          <a:p>
            <a:r>
              <a:rPr lang="zh-CN" altLang="en-US" sz="2800" dirty="0"/>
              <a:t>		</a:t>
            </a:r>
            <a:r>
              <a:rPr lang="zh-CN" altLang="en-US" sz="2800" dirty="0" smtClean="0"/>
              <a:t>判断</a:t>
            </a:r>
            <a:r>
              <a:rPr lang="en-US" altLang="zh-CN" sz="3600" dirty="0" smtClean="0">
                <a:solidFill>
                  <a:srgbClr val="FF0000"/>
                </a:solidFill>
              </a:rPr>
              <a:t>a</a:t>
            </a:r>
            <a:r>
              <a:rPr lang="zh-CN" altLang="en-US" sz="2800" dirty="0" smtClean="0"/>
              <a:t>是否是水仙花数，是则输出</a:t>
            </a:r>
            <a:endParaRPr lang="en-US" altLang="zh-CN" sz="2800" dirty="0" smtClean="0"/>
          </a:p>
          <a:p>
            <a:r>
              <a:rPr lang="zh-CN" altLang="en-US" sz="2800" dirty="0"/>
              <a:t>	</a:t>
            </a:r>
            <a:r>
              <a:rPr lang="zh-CN" altLang="en-US" sz="2800" dirty="0" smtClean="0">
                <a:solidFill>
                  <a:srgbClr val="FF0000"/>
                </a:solidFill>
              </a:rPr>
              <a:t>}</a:t>
            </a:r>
            <a:r>
              <a:rPr lang="zh-CN" altLang="en-US" sz="2800" dirty="0"/>
              <a:t>	</a:t>
            </a:r>
          </a:p>
          <a:p>
            <a:r>
              <a:rPr lang="zh-CN" altLang="en-US" sz="2800" dirty="0"/>
              <a:t>	return 0; </a:t>
            </a:r>
          </a:p>
          <a:p>
            <a:r>
              <a:rPr lang="zh-CN" altLang="en-US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4609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试一试：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337439"/>
            <a:ext cx="10515600" cy="2519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 smtClean="0"/>
              <a:t>1.</a:t>
            </a:r>
            <a:r>
              <a:rPr lang="zh-CN" altLang="en-US" sz="3200" dirty="0" smtClean="0"/>
              <a:t>输出</a:t>
            </a:r>
            <a:r>
              <a:rPr lang="en-US" altLang="zh-CN" sz="3200" dirty="0" smtClean="0"/>
              <a:t>200</a:t>
            </a:r>
            <a:r>
              <a:rPr lang="zh-CN" altLang="en-US" sz="3200" dirty="0" smtClean="0"/>
              <a:t>以内的水仙花数；</a:t>
            </a:r>
            <a:endParaRPr lang="en-US" altLang="zh-CN" sz="3200" dirty="0" smtClean="0"/>
          </a:p>
          <a:p>
            <a:pPr marL="0" indent="0">
              <a:buNone/>
            </a:pPr>
            <a:endParaRPr lang="en-US" altLang="zh-CN" sz="3200" dirty="0"/>
          </a:p>
          <a:p>
            <a:pPr marL="0" indent="0">
              <a:buNone/>
            </a:pPr>
            <a:r>
              <a:rPr lang="en-US" altLang="zh-CN" sz="3200" dirty="0" smtClean="0"/>
              <a:t>2.</a:t>
            </a:r>
            <a:r>
              <a:rPr lang="zh-CN" altLang="en-US" sz="3200" dirty="0" smtClean="0"/>
              <a:t>输出</a:t>
            </a:r>
            <a:r>
              <a:rPr lang="en-US" altLang="zh-CN" sz="3200" dirty="0" smtClean="0"/>
              <a:t>200~400</a:t>
            </a:r>
            <a:r>
              <a:rPr lang="zh-CN" altLang="en-US" sz="3200" dirty="0" smtClean="0"/>
              <a:t>之间的水仙花数。</a:t>
            </a:r>
            <a:endParaRPr lang="zh-CN" altLang="en-US" sz="32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291" y="257556"/>
            <a:ext cx="1848929" cy="208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59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程序的重复执行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for(a=100;a&lt;=999;a++) 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3200" dirty="0" smtClean="0">
                <a:solidFill>
                  <a:srgbClr val="FF0000"/>
                </a:solidFill>
              </a:rPr>
              <a:t>{</a:t>
            </a:r>
            <a:endParaRPr lang="zh-CN" altLang="en-US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3200" dirty="0"/>
              <a:t>	判断</a:t>
            </a:r>
            <a:r>
              <a:rPr lang="en-US" altLang="zh-CN" sz="3600" dirty="0">
                <a:solidFill>
                  <a:srgbClr val="FF0000"/>
                </a:solidFill>
              </a:rPr>
              <a:t>a</a:t>
            </a:r>
            <a:r>
              <a:rPr lang="zh-CN" altLang="en-US" sz="3200" dirty="0"/>
              <a:t>是否是水仙花数，是则输出</a:t>
            </a:r>
            <a:endParaRPr lang="en-US" altLang="zh-CN" sz="3200" dirty="0"/>
          </a:p>
          <a:p>
            <a:pPr marL="0" indent="0">
              <a:buNone/>
            </a:pPr>
            <a:r>
              <a:rPr lang="zh-CN" altLang="en-US" sz="3200" dirty="0" smtClean="0">
                <a:solidFill>
                  <a:srgbClr val="FF0000"/>
                </a:solidFill>
              </a:rPr>
              <a:t>}</a:t>
            </a:r>
            <a:r>
              <a:rPr lang="zh-CN" altLang="en-US" sz="3200" dirty="0"/>
              <a:t>	</a:t>
            </a:r>
          </a:p>
          <a:p>
            <a:pPr marL="0" indent="0">
              <a:buNone/>
            </a:pP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1950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405</Words>
  <Application>Microsoft Office PowerPoint</Application>
  <PresentationFormat>宽屏</PresentationFormat>
  <Paragraphs>82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经典行书简</vt:lpstr>
      <vt:lpstr>宋体</vt:lpstr>
      <vt:lpstr>Arial</vt:lpstr>
      <vt:lpstr>Calibri</vt:lpstr>
      <vt:lpstr>Calibri Light</vt:lpstr>
      <vt:lpstr>Office 主题</vt:lpstr>
      <vt:lpstr>C++趣味编程</vt:lpstr>
      <vt:lpstr>问题：</vt:lpstr>
      <vt:lpstr>分析问题：</vt:lpstr>
      <vt:lpstr>PowerPoint 演示文稿</vt:lpstr>
      <vt:lpstr>PowerPoint 演示文稿</vt:lpstr>
      <vt:lpstr>PowerPoint 演示文稿</vt:lpstr>
      <vt:lpstr>任务二：列举100~999的数，输出所有水仙花数</vt:lpstr>
      <vt:lpstr>试一试：</vt:lpstr>
      <vt:lpstr>程序的重复执行</vt:lpstr>
      <vt:lpstr>试一试：</vt:lpstr>
      <vt:lpstr>补充程序：输出“消消乐”数 </vt:lpstr>
      <vt:lpstr>课堂小结</vt:lpstr>
      <vt:lpstr>知识拓展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水仙花数</dc:title>
  <dc:creator>xu qing</dc:creator>
  <cp:lastModifiedBy>xu qing</cp:lastModifiedBy>
  <cp:revision>63</cp:revision>
  <dcterms:created xsi:type="dcterms:W3CDTF">2018-12-24T03:52:12Z</dcterms:created>
  <dcterms:modified xsi:type="dcterms:W3CDTF">2019-01-03T12:41:33Z</dcterms:modified>
</cp:coreProperties>
</file>